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cointelegraph.com/news/five-bitcoin-crashes-and-what-you-can-learn-from-the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06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Bitcoin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Montreal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148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Alex Melville</a:t>
            </a:r>
            <a:endParaRPr sz="21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00" y="2378050"/>
            <a:ext cx="2410351" cy="24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6263" y="2890625"/>
            <a:ext cx="1897775" cy="18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8903" y="2429000"/>
            <a:ext cx="2052725" cy="235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Before Bitcoin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838067" y="3154671"/>
            <a:ext cx="356952" cy="322068"/>
          </a:xfrm>
          <a:custGeom>
            <a:pathLst>
              <a:path extrusionOk="0" h="20145" w="19947">
                <a:moveTo>
                  <a:pt x="15402" y="1698"/>
                </a:moveTo>
                <a:cubicBezTo>
                  <a:pt x="10595" y="1698"/>
                  <a:pt x="2883" y="-2223"/>
                  <a:pt x="990" y="2195"/>
                </a:cubicBezTo>
                <a:cubicBezTo>
                  <a:pt x="-1322" y="7590"/>
                  <a:pt x="709" y="16465"/>
                  <a:pt x="5960" y="19091"/>
                </a:cubicBezTo>
                <a:cubicBezTo>
                  <a:pt x="9564" y="20893"/>
                  <a:pt x="15467" y="20327"/>
                  <a:pt x="17887" y="17104"/>
                </a:cubicBezTo>
                <a:cubicBezTo>
                  <a:pt x="21009" y="12943"/>
                  <a:pt x="20603" y="1698"/>
                  <a:pt x="15402" y="169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7" name="Shape 117"/>
          <p:cNvSpPr/>
          <p:nvPr/>
        </p:nvSpPr>
        <p:spPr>
          <a:xfrm>
            <a:off x="1033628" y="3459922"/>
            <a:ext cx="35575" cy="802461"/>
          </a:xfrm>
          <a:custGeom>
            <a:pathLst>
              <a:path extrusionOk="0" h="50193" w="1988">
                <a:moveTo>
                  <a:pt x="1988" y="50193"/>
                </a:moveTo>
                <a:cubicBezTo>
                  <a:pt x="1988" y="33448"/>
                  <a:pt x="0" y="16744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8" name="Shape 118"/>
          <p:cNvSpPr/>
          <p:nvPr/>
        </p:nvSpPr>
        <p:spPr>
          <a:xfrm>
            <a:off x="829104" y="4270403"/>
            <a:ext cx="266797" cy="436986"/>
          </a:xfrm>
          <a:custGeom>
            <a:pathLst>
              <a:path extrusionOk="0" h="27333" w="14909">
                <a:moveTo>
                  <a:pt x="14909" y="0"/>
                </a:moveTo>
                <a:cubicBezTo>
                  <a:pt x="10267" y="9282"/>
                  <a:pt x="4641" y="18050"/>
                  <a:pt x="0" y="27333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9" name="Shape 119"/>
          <p:cNvSpPr/>
          <p:nvPr/>
        </p:nvSpPr>
        <p:spPr>
          <a:xfrm>
            <a:off x="1113667" y="4270403"/>
            <a:ext cx="151177" cy="413149"/>
          </a:xfrm>
          <a:custGeom>
            <a:pathLst>
              <a:path extrusionOk="0" h="25842" w="8448">
                <a:moveTo>
                  <a:pt x="0" y="0"/>
                </a:moveTo>
                <a:cubicBezTo>
                  <a:pt x="2059" y="8825"/>
                  <a:pt x="4395" y="17736"/>
                  <a:pt x="8448" y="2584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20" name="Shape 120"/>
          <p:cNvSpPr/>
          <p:nvPr/>
        </p:nvSpPr>
        <p:spPr>
          <a:xfrm>
            <a:off x="749083" y="3658569"/>
            <a:ext cx="329035" cy="158900"/>
          </a:xfrm>
          <a:custGeom>
            <a:pathLst>
              <a:path extrusionOk="0" h="9939" w="18387">
                <a:moveTo>
                  <a:pt x="18387" y="9939"/>
                </a:moveTo>
                <a:cubicBezTo>
                  <a:pt x="12033" y="7080"/>
                  <a:pt x="4926" y="492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21" name="Shape 121"/>
          <p:cNvSpPr/>
          <p:nvPr/>
        </p:nvSpPr>
        <p:spPr>
          <a:xfrm>
            <a:off x="1086987" y="3666515"/>
            <a:ext cx="329035" cy="150954"/>
          </a:xfrm>
          <a:custGeom>
            <a:pathLst>
              <a:path extrusionOk="0" h="9442" w="18387">
                <a:moveTo>
                  <a:pt x="0" y="9442"/>
                </a:moveTo>
                <a:cubicBezTo>
                  <a:pt x="6647" y="7630"/>
                  <a:pt x="12225" y="3082"/>
                  <a:pt x="18387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22" name="Shape 122"/>
          <p:cNvSpPr/>
          <p:nvPr/>
        </p:nvSpPr>
        <p:spPr>
          <a:xfrm>
            <a:off x="962501" y="3372526"/>
            <a:ext cx="133389" cy="27706"/>
          </a:xfrm>
          <a:custGeom>
            <a:pathLst>
              <a:path extrusionOk="0" h="1733" w="7454">
                <a:moveTo>
                  <a:pt x="0" y="0"/>
                </a:moveTo>
                <a:cubicBezTo>
                  <a:pt x="1378" y="2067"/>
                  <a:pt x="7454" y="2484"/>
                  <a:pt x="7454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23" name="Shape 123"/>
          <p:cNvSpPr/>
          <p:nvPr/>
        </p:nvSpPr>
        <p:spPr>
          <a:xfrm>
            <a:off x="944124" y="3273458"/>
            <a:ext cx="35700" cy="276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1053204" y="3273458"/>
            <a:ext cx="35700" cy="276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1189554" y="3284059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1189554" y="3235324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1135014" y="3186590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1135014" y="3137855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1080474" y="3089121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1025934" y="3089121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971394" y="3089121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1189554" y="3332793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916854" y="3089121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862314" y="3089121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807774" y="3137855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807774" y="3186590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 txBox="1"/>
          <p:nvPr/>
        </p:nvSpPr>
        <p:spPr>
          <a:xfrm>
            <a:off x="750600" y="2671225"/>
            <a:ext cx="9039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7283499" y="3102522"/>
            <a:ext cx="379297" cy="453675"/>
          </a:xfrm>
          <a:custGeom>
            <a:pathLst>
              <a:path extrusionOk="0" h="23129" w="21931">
                <a:moveTo>
                  <a:pt x="17685" y="2292"/>
                </a:moveTo>
                <a:cubicBezTo>
                  <a:pt x="13185" y="2292"/>
                  <a:pt x="8083" y="-1584"/>
                  <a:pt x="4268" y="801"/>
                </a:cubicBezTo>
                <a:cubicBezTo>
                  <a:pt x="-1357" y="4317"/>
                  <a:pt x="-1043" y="15641"/>
                  <a:pt x="3274" y="20679"/>
                </a:cubicBezTo>
                <a:cubicBezTo>
                  <a:pt x="6872" y="24876"/>
                  <a:pt x="17199" y="23138"/>
                  <a:pt x="19673" y="18194"/>
                </a:cubicBezTo>
                <a:cubicBezTo>
                  <a:pt x="21457" y="14625"/>
                  <a:pt x="23061" y="9457"/>
                  <a:pt x="20667" y="6267"/>
                </a:cubicBezTo>
                <a:cubicBezTo>
                  <a:pt x="19672" y="4942"/>
                  <a:pt x="17685" y="3948"/>
                  <a:pt x="17685" y="229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39" name="Shape 139"/>
          <p:cNvSpPr/>
          <p:nvPr/>
        </p:nvSpPr>
        <p:spPr>
          <a:xfrm>
            <a:off x="7469053" y="3576371"/>
            <a:ext cx="8596" cy="828557"/>
          </a:xfrm>
          <a:custGeom>
            <a:pathLst>
              <a:path extrusionOk="0" h="42241" w="497">
                <a:moveTo>
                  <a:pt x="497" y="42241"/>
                </a:moveTo>
                <a:cubicBezTo>
                  <a:pt x="497" y="28159"/>
                  <a:pt x="0" y="14081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40" name="Shape 140"/>
          <p:cNvSpPr/>
          <p:nvPr/>
        </p:nvSpPr>
        <p:spPr>
          <a:xfrm>
            <a:off x="7288552" y="4414648"/>
            <a:ext cx="189086" cy="321686"/>
          </a:xfrm>
          <a:custGeom>
            <a:pathLst>
              <a:path extrusionOk="0" h="16400" w="10933">
                <a:moveTo>
                  <a:pt x="10933" y="0"/>
                </a:moveTo>
                <a:cubicBezTo>
                  <a:pt x="5988" y="4326"/>
                  <a:pt x="2938" y="10523"/>
                  <a:pt x="0" y="1640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41" name="Shape 141"/>
          <p:cNvSpPr/>
          <p:nvPr/>
        </p:nvSpPr>
        <p:spPr>
          <a:xfrm>
            <a:off x="7512034" y="4404899"/>
            <a:ext cx="137513" cy="331435"/>
          </a:xfrm>
          <a:custGeom>
            <a:pathLst>
              <a:path extrusionOk="0" h="16897" w="7951">
                <a:moveTo>
                  <a:pt x="0" y="0"/>
                </a:moveTo>
                <a:cubicBezTo>
                  <a:pt x="3299" y="5278"/>
                  <a:pt x="5167" y="11329"/>
                  <a:pt x="7951" y="16897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42" name="Shape 142"/>
          <p:cNvSpPr/>
          <p:nvPr/>
        </p:nvSpPr>
        <p:spPr>
          <a:xfrm>
            <a:off x="7236975" y="3703080"/>
            <a:ext cx="249256" cy="214451"/>
          </a:xfrm>
          <a:custGeom>
            <a:pathLst>
              <a:path extrusionOk="0" h="10933" w="14412">
                <a:moveTo>
                  <a:pt x="14412" y="10933"/>
                </a:moveTo>
                <a:cubicBezTo>
                  <a:pt x="8636" y="9200"/>
                  <a:pt x="5393" y="269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43" name="Shape 143"/>
          <p:cNvSpPr/>
          <p:nvPr/>
        </p:nvSpPr>
        <p:spPr>
          <a:xfrm>
            <a:off x="7477649" y="3664086"/>
            <a:ext cx="309408" cy="233948"/>
          </a:xfrm>
          <a:custGeom>
            <a:pathLst>
              <a:path extrusionOk="0" h="11927" w="17890">
                <a:moveTo>
                  <a:pt x="0" y="11927"/>
                </a:moveTo>
                <a:cubicBezTo>
                  <a:pt x="7145" y="11377"/>
                  <a:pt x="14684" y="6410"/>
                  <a:pt x="1789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44" name="Shape 144"/>
          <p:cNvSpPr/>
          <p:nvPr/>
        </p:nvSpPr>
        <p:spPr>
          <a:xfrm>
            <a:off x="7400284" y="3391173"/>
            <a:ext cx="120339" cy="46801"/>
          </a:xfrm>
          <a:custGeom>
            <a:pathLst>
              <a:path extrusionOk="0" h="2386" w="6958">
                <a:moveTo>
                  <a:pt x="6958" y="1988"/>
                </a:moveTo>
                <a:cubicBezTo>
                  <a:pt x="4617" y="2572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45" name="Shape 145"/>
          <p:cNvSpPr/>
          <p:nvPr/>
        </p:nvSpPr>
        <p:spPr>
          <a:xfrm>
            <a:off x="7370500" y="3240398"/>
            <a:ext cx="34500" cy="339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7528655" y="3240398"/>
            <a:ext cx="34500" cy="339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 txBox="1"/>
          <p:nvPr/>
        </p:nvSpPr>
        <p:spPr>
          <a:xfrm>
            <a:off x="7170150" y="2657750"/>
            <a:ext cx="9039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Bitcoin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838067" y="3154671"/>
            <a:ext cx="356952" cy="322068"/>
          </a:xfrm>
          <a:custGeom>
            <a:pathLst>
              <a:path extrusionOk="0" h="20145" w="19947">
                <a:moveTo>
                  <a:pt x="15402" y="1698"/>
                </a:moveTo>
                <a:cubicBezTo>
                  <a:pt x="10595" y="1698"/>
                  <a:pt x="2883" y="-2223"/>
                  <a:pt x="990" y="2195"/>
                </a:cubicBezTo>
                <a:cubicBezTo>
                  <a:pt x="-1322" y="7590"/>
                  <a:pt x="709" y="16465"/>
                  <a:pt x="5960" y="19091"/>
                </a:cubicBezTo>
                <a:cubicBezTo>
                  <a:pt x="9564" y="20893"/>
                  <a:pt x="15467" y="20327"/>
                  <a:pt x="17887" y="17104"/>
                </a:cubicBezTo>
                <a:cubicBezTo>
                  <a:pt x="21009" y="12943"/>
                  <a:pt x="20603" y="1698"/>
                  <a:pt x="15402" y="169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54" name="Shape 154"/>
          <p:cNvSpPr/>
          <p:nvPr/>
        </p:nvSpPr>
        <p:spPr>
          <a:xfrm>
            <a:off x="1033628" y="3459922"/>
            <a:ext cx="35575" cy="802461"/>
          </a:xfrm>
          <a:custGeom>
            <a:pathLst>
              <a:path extrusionOk="0" h="50193" w="1988">
                <a:moveTo>
                  <a:pt x="1988" y="50193"/>
                </a:moveTo>
                <a:cubicBezTo>
                  <a:pt x="1988" y="33448"/>
                  <a:pt x="0" y="16744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55" name="Shape 155"/>
          <p:cNvSpPr/>
          <p:nvPr/>
        </p:nvSpPr>
        <p:spPr>
          <a:xfrm>
            <a:off x="829104" y="4270403"/>
            <a:ext cx="266797" cy="436986"/>
          </a:xfrm>
          <a:custGeom>
            <a:pathLst>
              <a:path extrusionOk="0" h="27333" w="14909">
                <a:moveTo>
                  <a:pt x="14909" y="0"/>
                </a:moveTo>
                <a:cubicBezTo>
                  <a:pt x="10267" y="9282"/>
                  <a:pt x="4641" y="18050"/>
                  <a:pt x="0" y="27333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56" name="Shape 156"/>
          <p:cNvSpPr/>
          <p:nvPr/>
        </p:nvSpPr>
        <p:spPr>
          <a:xfrm>
            <a:off x="1113667" y="4270403"/>
            <a:ext cx="151177" cy="413149"/>
          </a:xfrm>
          <a:custGeom>
            <a:pathLst>
              <a:path extrusionOk="0" h="25842" w="8448">
                <a:moveTo>
                  <a:pt x="0" y="0"/>
                </a:moveTo>
                <a:cubicBezTo>
                  <a:pt x="2059" y="8825"/>
                  <a:pt x="4395" y="17736"/>
                  <a:pt x="8448" y="2584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57" name="Shape 157"/>
          <p:cNvSpPr/>
          <p:nvPr/>
        </p:nvSpPr>
        <p:spPr>
          <a:xfrm>
            <a:off x="749083" y="3658569"/>
            <a:ext cx="329035" cy="158900"/>
          </a:xfrm>
          <a:custGeom>
            <a:pathLst>
              <a:path extrusionOk="0" h="9939" w="18387">
                <a:moveTo>
                  <a:pt x="18387" y="9939"/>
                </a:moveTo>
                <a:cubicBezTo>
                  <a:pt x="12033" y="7080"/>
                  <a:pt x="4926" y="492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58" name="Shape 158"/>
          <p:cNvSpPr/>
          <p:nvPr/>
        </p:nvSpPr>
        <p:spPr>
          <a:xfrm>
            <a:off x="1086987" y="3666515"/>
            <a:ext cx="329035" cy="150954"/>
          </a:xfrm>
          <a:custGeom>
            <a:pathLst>
              <a:path extrusionOk="0" h="9442" w="18387">
                <a:moveTo>
                  <a:pt x="0" y="9442"/>
                </a:moveTo>
                <a:cubicBezTo>
                  <a:pt x="6647" y="7630"/>
                  <a:pt x="12225" y="3082"/>
                  <a:pt x="18387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59" name="Shape 159"/>
          <p:cNvSpPr/>
          <p:nvPr/>
        </p:nvSpPr>
        <p:spPr>
          <a:xfrm>
            <a:off x="962501" y="3372526"/>
            <a:ext cx="133389" cy="27706"/>
          </a:xfrm>
          <a:custGeom>
            <a:pathLst>
              <a:path extrusionOk="0" h="1733" w="7454">
                <a:moveTo>
                  <a:pt x="0" y="0"/>
                </a:moveTo>
                <a:cubicBezTo>
                  <a:pt x="1378" y="2067"/>
                  <a:pt x="7454" y="2484"/>
                  <a:pt x="7454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60" name="Shape 160"/>
          <p:cNvSpPr/>
          <p:nvPr/>
        </p:nvSpPr>
        <p:spPr>
          <a:xfrm>
            <a:off x="944124" y="3273458"/>
            <a:ext cx="35700" cy="276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1053204" y="3273458"/>
            <a:ext cx="35700" cy="276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1189554" y="3284059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1189554" y="3235324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1135014" y="3186590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1135014" y="3137855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1080474" y="3089121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1025934" y="3089121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971394" y="3089121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1189554" y="3332793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916854" y="3089121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862314" y="3089121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807774" y="3137855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807774" y="3186590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 txBox="1"/>
          <p:nvPr/>
        </p:nvSpPr>
        <p:spPr>
          <a:xfrm>
            <a:off x="750600" y="2671225"/>
            <a:ext cx="9039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7283499" y="3102522"/>
            <a:ext cx="379297" cy="453675"/>
          </a:xfrm>
          <a:custGeom>
            <a:pathLst>
              <a:path extrusionOk="0" h="23129" w="21931">
                <a:moveTo>
                  <a:pt x="17685" y="2292"/>
                </a:moveTo>
                <a:cubicBezTo>
                  <a:pt x="13185" y="2292"/>
                  <a:pt x="8083" y="-1584"/>
                  <a:pt x="4268" y="801"/>
                </a:cubicBezTo>
                <a:cubicBezTo>
                  <a:pt x="-1357" y="4317"/>
                  <a:pt x="-1043" y="15641"/>
                  <a:pt x="3274" y="20679"/>
                </a:cubicBezTo>
                <a:cubicBezTo>
                  <a:pt x="6872" y="24876"/>
                  <a:pt x="17199" y="23138"/>
                  <a:pt x="19673" y="18194"/>
                </a:cubicBezTo>
                <a:cubicBezTo>
                  <a:pt x="21457" y="14625"/>
                  <a:pt x="23061" y="9457"/>
                  <a:pt x="20667" y="6267"/>
                </a:cubicBezTo>
                <a:cubicBezTo>
                  <a:pt x="19672" y="4942"/>
                  <a:pt x="17685" y="3948"/>
                  <a:pt x="17685" y="229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76" name="Shape 176"/>
          <p:cNvSpPr/>
          <p:nvPr/>
        </p:nvSpPr>
        <p:spPr>
          <a:xfrm>
            <a:off x="7469053" y="3576371"/>
            <a:ext cx="8596" cy="828557"/>
          </a:xfrm>
          <a:custGeom>
            <a:pathLst>
              <a:path extrusionOk="0" h="42241" w="497">
                <a:moveTo>
                  <a:pt x="497" y="42241"/>
                </a:moveTo>
                <a:cubicBezTo>
                  <a:pt x="497" y="28159"/>
                  <a:pt x="0" y="14081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77" name="Shape 177"/>
          <p:cNvSpPr/>
          <p:nvPr/>
        </p:nvSpPr>
        <p:spPr>
          <a:xfrm>
            <a:off x="7288552" y="4414648"/>
            <a:ext cx="189086" cy="321686"/>
          </a:xfrm>
          <a:custGeom>
            <a:pathLst>
              <a:path extrusionOk="0" h="16400" w="10933">
                <a:moveTo>
                  <a:pt x="10933" y="0"/>
                </a:moveTo>
                <a:cubicBezTo>
                  <a:pt x="5988" y="4326"/>
                  <a:pt x="2938" y="10523"/>
                  <a:pt x="0" y="1640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78" name="Shape 178"/>
          <p:cNvSpPr/>
          <p:nvPr/>
        </p:nvSpPr>
        <p:spPr>
          <a:xfrm>
            <a:off x="7512034" y="4404899"/>
            <a:ext cx="137513" cy="331435"/>
          </a:xfrm>
          <a:custGeom>
            <a:pathLst>
              <a:path extrusionOk="0" h="16897" w="7951">
                <a:moveTo>
                  <a:pt x="0" y="0"/>
                </a:moveTo>
                <a:cubicBezTo>
                  <a:pt x="3299" y="5278"/>
                  <a:pt x="5167" y="11329"/>
                  <a:pt x="7951" y="16897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79" name="Shape 179"/>
          <p:cNvSpPr/>
          <p:nvPr/>
        </p:nvSpPr>
        <p:spPr>
          <a:xfrm>
            <a:off x="7236975" y="3703080"/>
            <a:ext cx="249256" cy="214451"/>
          </a:xfrm>
          <a:custGeom>
            <a:pathLst>
              <a:path extrusionOk="0" h="10933" w="14412">
                <a:moveTo>
                  <a:pt x="14412" y="10933"/>
                </a:moveTo>
                <a:cubicBezTo>
                  <a:pt x="8636" y="9200"/>
                  <a:pt x="5393" y="269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80" name="Shape 180"/>
          <p:cNvSpPr/>
          <p:nvPr/>
        </p:nvSpPr>
        <p:spPr>
          <a:xfrm>
            <a:off x="7477649" y="3664086"/>
            <a:ext cx="309408" cy="233948"/>
          </a:xfrm>
          <a:custGeom>
            <a:pathLst>
              <a:path extrusionOk="0" h="11927" w="17890">
                <a:moveTo>
                  <a:pt x="0" y="11927"/>
                </a:moveTo>
                <a:cubicBezTo>
                  <a:pt x="7145" y="11377"/>
                  <a:pt x="14684" y="6410"/>
                  <a:pt x="1789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81" name="Shape 181"/>
          <p:cNvSpPr/>
          <p:nvPr/>
        </p:nvSpPr>
        <p:spPr>
          <a:xfrm>
            <a:off x="7400284" y="3391173"/>
            <a:ext cx="120339" cy="46801"/>
          </a:xfrm>
          <a:custGeom>
            <a:pathLst>
              <a:path extrusionOk="0" h="2386" w="6958">
                <a:moveTo>
                  <a:pt x="6958" y="1988"/>
                </a:moveTo>
                <a:cubicBezTo>
                  <a:pt x="4617" y="2572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82" name="Shape 182"/>
          <p:cNvSpPr/>
          <p:nvPr/>
        </p:nvSpPr>
        <p:spPr>
          <a:xfrm>
            <a:off x="7370500" y="3240398"/>
            <a:ext cx="34500" cy="339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7528655" y="3240398"/>
            <a:ext cx="34500" cy="339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7170150" y="2657750"/>
            <a:ext cx="9039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575" y="1125325"/>
            <a:ext cx="1649488" cy="1649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Bitcoin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838067" y="3154671"/>
            <a:ext cx="356952" cy="322068"/>
          </a:xfrm>
          <a:custGeom>
            <a:pathLst>
              <a:path extrusionOk="0" h="20145" w="19947">
                <a:moveTo>
                  <a:pt x="15402" y="1698"/>
                </a:moveTo>
                <a:cubicBezTo>
                  <a:pt x="10595" y="1698"/>
                  <a:pt x="2883" y="-2223"/>
                  <a:pt x="990" y="2195"/>
                </a:cubicBezTo>
                <a:cubicBezTo>
                  <a:pt x="-1322" y="7590"/>
                  <a:pt x="709" y="16465"/>
                  <a:pt x="5960" y="19091"/>
                </a:cubicBezTo>
                <a:cubicBezTo>
                  <a:pt x="9564" y="20893"/>
                  <a:pt x="15467" y="20327"/>
                  <a:pt x="17887" y="17104"/>
                </a:cubicBezTo>
                <a:cubicBezTo>
                  <a:pt x="21009" y="12943"/>
                  <a:pt x="20603" y="1698"/>
                  <a:pt x="15402" y="169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92" name="Shape 192"/>
          <p:cNvSpPr/>
          <p:nvPr/>
        </p:nvSpPr>
        <p:spPr>
          <a:xfrm>
            <a:off x="1033628" y="3459922"/>
            <a:ext cx="35575" cy="802461"/>
          </a:xfrm>
          <a:custGeom>
            <a:pathLst>
              <a:path extrusionOk="0" h="50193" w="1988">
                <a:moveTo>
                  <a:pt x="1988" y="50193"/>
                </a:moveTo>
                <a:cubicBezTo>
                  <a:pt x="1988" y="33448"/>
                  <a:pt x="0" y="16744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93" name="Shape 193"/>
          <p:cNvSpPr/>
          <p:nvPr/>
        </p:nvSpPr>
        <p:spPr>
          <a:xfrm>
            <a:off x="829104" y="4270403"/>
            <a:ext cx="266797" cy="436986"/>
          </a:xfrm>
          <a:custGeom>
            <a:pathLst>
              <a:path extrusionOk="0" h="27333" w="14909">
                <a:moveTo>
                  <a:pt x="14909" y="0"/>
                </a:moveTo>
                <a:cubicBezTo>
                  <a:pt x="10267" y="9282"/>
                  <a:pt x="4641" y="18050"/>
                  <a:pt x="0" y="27333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94" name="Shape 194"/>
          <p:cNvSpPr/>
          <p:nvPr/>
        </p:nvSpPr>
        <p:spPr>
          <a:xfrm>
            <a:off x="1113667" y="4270403"/>
            <a:ext cx="151177" cy="413149"/>
          </a:xfrm>
          <a:custGeom>
            <a:pathLst>
              <a:path extrusionOk="0" h="25842" w="8448">
                <a:moveTo>
                  <a:pt x="0" y="0"/>
                </a:moveTo>
                <a:cubicBezTo>
                  <a:pt x="2059" y="8825"/>
                  <a:pt x="4395" y="17736"/>
                  <a:pt x="8448" y="2584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95" name="Shape 195"/>
          <p:cNvSpPr/>
          <p:nvPr/>
        </p:nvSpPr>
        <p:spPr>
          <a:xfrm>
            <a:off x="749083" y="3658569"/>
            <a:ext cx="329035" cy="158900"/>
          </a:xfrm>
          <a:custGeom>
            <a:pathLst>
              <a:path extrusionOk="0" h="9939" w="18387">
                <a:moveTo>
                  <a:pt x="18387" y="9939"/>
                </a:moveTo>
                <a:cubicBezTo>
                  <a:pt x="12033" y="7080"/>
                  <a:pt x="4926" y="492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96" name="Shape 196"/>
          <p:cNvSpPr/>
          <p:nvPr/>
        </p:nvSpPr>
        <p:spPr>
          <a:xfrm>
            <a:off x="1086987" y="3666515"/>
            <a:ext cx="329035" cy="150954"/>
          </a:xfrm>
          <a:custGeom>
            <a:pathLst>
              <a:path extrusionOk="0" h="9442" w="18387">
                <a:moveTo>
                  <a:pt x="0" y="9442"/>
                </a:moveTo>
                <a:cubicBezTo>
                  <a:pt x="6647" y="7630"/>
                  <a:pt x="12225" y="3082"/>
                  <a:pt x="18387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97" name="Shape 197"/>
          <p:cNvSpPr/>
          <p:nvPr/>
        </p:nvSpPr>
        <p:spPr>
          <a:xfrm>
            <a:off x="962501" y="3372526"/>
            <a:ext cx="133389" cy="27706"/>
          </a:xfrm>
          <a:custGeom>
            <a:pathLst>
              <a:path extrusionOk="0" h="1733" w="7454">
                <a:moveTo>
                  <a:pt x="0" y="0"/>
                </a:moveTo>
                <a:cubicBezTo>
                  <a:pt x="1378" y="2067"/>
                  <a:pt x="7454" y="2484"/>
                  <a:pt x="7454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98" name="Shape 198"/>
          <p:cNvSpPr/>
          <p:nvPr/>
        </p:nvSpPr>
        <p:spPr>
          <a:xfrm>
            <a:off x="944124" y="3273458"/>
            <a:ext cx="35700" cy="276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1053204" y="3273458"/>
            <a:ext cx="35700" cy="276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1189554" y="3284059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1189554" y="3235324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1135014" y="3186590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1135014" y="3137855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1080474" y="3089121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1025934" y="3089121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971394" y="3089121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1189554" y="3332793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916854" y="3089121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862314" y="3089121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807774" y="3137855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807774" y="3186590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/>
        </p:nvSpPr>
        <p:spPr>
          <a:xfrm rot="-2092403">
            <a:off x="1797404" y="2661588"/>
            <a:ext cx="1543117" cy="185335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750600" y="2671225"/>
            <a:ext cx="9039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7283499" y="3102522"/>
            <a:ext cx="379297" cy="453675"/>
          </a:xfrm>
          <a:custGeom>
            <a:pathLst>
              <a:path extrusionOk="0" h="23129" w="21931">
                <a:moveTo>
                  <a:pt x="17685" y="2292"/>
                </a:moveTo>
                <a:cubicBezTo>
                  <a:pt x="13185" y="2292"/>
                  <a:pt x="8083" y="-1584"/>
                  <a:pt x="4268" y="801"/>
                </a:cubicBezTo>
                <a:cubicBezTo>
                  <a:pt x="-1357" y="4317"/>
                  <a:pt x="-1043" y="15641"/>
                  <a:pt x="3274" y="20679"/>
                </a:cubicBezTo>
                <a:cubicBezTo>
                  <a:pt x="6872" y="24876"/>
                  <a:pt x="17199" y="23138"/>
                  <a:pt x="19673" y="18194"/>
                </a:cubicBezTo>
                <a:cubicBezTo>
                  <a:pt x="21457" y="14625"/>
                  <a:pt x="23061" y="9457"/>
                  <a:pt x="20667" y="6267"/>
                </a:cubicBezTo>
                <a:cubicBezTo>
                  <a:pt x="19672" y="4942"/>
                  <a:pt x="17685" y="3948"/>
                  <a:pt x="17685" y="229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15" name="Shape 215"/>
          <p:cNvSpPr/>
          <p:nvPr/>
        </p:nvSpPr>
        <p:spPr>
          <a:xfrm>
            <a:off x="7469053" y="3576371"/>
            <a:ext cx="8596" cy="828557"/>
          </a:xfrm>
          <a:custGeom>
            <a:pathLst>
              <a:path extrusionOk="0" h="42241" w="497">
                <a:moveTo>
                  <a:pt x="497" y="42241"/>
                </a:moveTo>
                <a:cubicBezTo>
                  <a:pt x="497" y="28159"/>
                  <a:pt x="0" y="14081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16" name="Shape 216"/>
          <p:cNvSpPr/>
          <p:nvPr/>
        </p:nvSpPr>
        <p:spPr>
          <a:xfrm>
            <a:off x="7288552" y="4414648"/>
            <a:ext cx="189086" cy="321686"/>
          </a:xfrm>
          <a:custGeom>
            <a:pathLst>
              <a:path extrusionOk="0" h="16400" w="10933">
                <a:moveTo>
                  <a:pt x="10933" y="0"/>
                </a:moveTo>
                <a:cubicBezTo>
                  <a:pt x="5988" y="4326"/>
                  <a:pt x="2938" y="10523"/>
                  <a:pt x="0" y="1640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17" name="Shape 217"/>
          <p:cNvSpPr/>
          <p:nvPr/>
        </p:nvSpPr>
        <p:spPr>
          <a:xfrm>
            <a:off x="7512034" y="4404899"/>
            <a:ext cx="137513" cy="331435"/>
          </a:xfrm>
          <a:custGeom>
            <a:pathLst>
              <a:path extrusionOk="0" h="16897" w="7951">
                <a:moveTo>
                  <a:pt x="0" y="0"/>
                </a:moveTo>
                <a:cubicBezTo>
                  <a:pt x="3299" y="5278"/>
                  <a:pt x="5167" y="11329"/>
                  <a:pt x="7951" y="16897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18" name="Shape 218"/>
          <p:cNvSpPr/>
          <p:nvPr/>
        </p:nvSpPr>
        <p:spPr>
          <a:xfrm>
            <a:off x="7236975" y="3703080"/>
            <a:ext cx="249256" cy="214451"/>
          </a:xfrm>
          <a:custGeom>
            <a:pathLst>
              <a:path extrusionOk="0" h="10933" w="14412">
                <a:moveTo>
                  <a:pt x="14412" y="10933"/>
                </a:moveTo>
                <a:cubicBezTo>
                  <a:pt x="8636" y="9200"/>
                  <a:pt x="5393" y="269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19" name="Shape 219"/>
          <p:cNvSpPr/>
          <p:nvPr/>
        </p:nvSpPr>
        <p:spPr>
          <a:xfrm>
            <a:off x="7477649" y="3664086"/>
            <a:ext cx="309408" cy="233948"/>
          </a:xfrm>
          <a:custGeom>
            <a:pathLst>
              <a:path extrusionOk="0" h="11927" w="17890">
                <a:moveTo>
                  <a:pt x="0" y="11927"/>
                </a:moveTo>
                <a:cubicBezTo>
                  <a:pt x="7145" y="11377"/>
                  <a:pt x="14684" y="6410"/>
                  <a:pt x="1789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20" name="Shape 220"/>
          <p:cNvSpPr/>
          <p:nvPr/>
        </p:nvSpPr>
        <p:spPr>
          <a:xfrm>
            <a:off x="7400284" y="3391173"/>
            <a:ext cx="120339" cy="46801"/>
          </a:xfrm>
          <a:custGeom>
            <a:pathLst>
              <a:path extrusionOk="0" h="2386" w="6958">
                <a:moveTo>
                  <a:pt x="6958" y="1988"/>
                </a:moveTo>
                <a:cubicBezTo>
                  <a:pt x="4617" y="2572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21" name="Shape 221"/>
          <p:cNvSpPr/>
          <p:nvPr/>
        </p:nvSpPr>
        <p:spPr>
          <a:xfrm>
            <a:off x="7370500" y="3240398"/>
            <a:ext cx="34500" cy="339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7528655" y="3240398"/>
            <a:ext cx="34500" cy="339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 txBox="1"/>
          <p:nvPr/>
        </p:nvSpPr>
        <p:spPr>
          <a:xfrm rot="-2024802">
            <a:off x="1642542" y="2166356"/>
            <a:ext cx="1346840" cy="4477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send Bob $100</a:t>
            </a:r>
            <a:endParaRPr/>
          </a:p>
        </p:txBody>
      </p:sp>
      <p:sp>
        <p:nvSpPr>
          <p:cNvPr id="224" name="Shape 224"/>
          <p:cNvSpPr txBox="1"/>
          <p:nvPr/>
        </p:nvSpPr>
        <p:spPr>
          <a:xfrm>
            <a:off x="7170150" y="2657750"/>
            <a:ext cx="9039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575" y="1125325"/>
            <a:ext cx="1649488" cy="1649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Bitcoin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838067" y="3154671"/>
            <a:ext cx="356952" cy="322068"/>
          </a:xfrm>
          <a:custGeom>
            <a:pathLst>
              <a:path extrusionOk="0" h="20145" w="19947">
                <a:moveTo>
                  <a:pt x="15402" y="1698"/>
                </a:moveTo>
                <a:cubicBezTo>
                  <a:pt x="10595" y="1698"/>
                  <a:pt x="2883" y="-2223"/>
                  <a:pt x="990" y="2195"/>
                </a:cubicBezTo>
                <a:cubicBezTo>
                  <a:pt x="-1322" y="7590"/>
                  <a:pt x="709" y="16465"/>
                  <a:pt x="5960" y="19091"/>
                </a:cubicBezTo>
                <a:cubicBezTo>
                  <a:pt x="9564" y="20893"/>
                  <a:pt x="15467" y="20327"/>
                  <a:pt x="17887" y="17104"/>
                </a:cubicBezTo>
                <a:cubicBezTo>
                  <a:pt x="21009" y="12943"/>
                  <a:pt x="20603" y="1698"/>
                  <a:pt x="15402" y="169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32" name="Shape 232"/>
          <p:cNvSpPr/>
          <p:nvPr/>
        </p:nvSpPr>
        <p:spPr>
          <a:xfrm>
            <a:off x="1033628" y="3459922"/>
            <a:ext cx="35575" cy="802461"/>
          </a:xfrm>
          <a:custGeom>
            <a:pathLst>
              <a:path extrusionOk="0" h="50193" w="1988">
                <a:moveTo>
                  <a:pt x="1988" y="50193"/>
                </a:moveTo>
                <a:cubicBezTo>
                  <a:pt x="1988" y="33448"/>
                  <a:pt x="0" y="16744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33" name="Shape 233"/>
          <p:cNvSpPr/>
          <p:nvPr/>
        </p:nvSpPr>
        <p:spPr>
          <a:xfrm>
            <a:off x="829104" y="4270403"/>
            <a:ext cx="266797" cy="436986"/>
          </a:xfrm>
          <a:custGeom>
            <a:pathLst>
              <a:path extrusionOk="0" h="27333" w="14909">
                <a:moveTo>
                  <a:pt x="14909" y="0"/>
                </a:moveTo>
                <a:cubicBezTo>
                  <a:pt x="10267" y="9282"/>
                  <a:pt x="4641" y="18050"/>
                  <a:pt x="0" y="27333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34" name="Shape 234"/>
          <p:cNvSpPr/>
          <p:nvPr/>
        </p:nvSpPr>
        <p:spPr>
          <a:xfrm>
            <a:off x="1113667" y="4270403"/>
            <a:ext cx="151177" cy="413149"/>
          </a:xfrm>
          <a:custGeom>
            <a:pathLst>
              <a:path extrusionOk="0" h="25842" w="8448">
                <a:moveTo>
                  <a:pt x="0" y="0"/>
                </a:moveTo>
                <a:cubicBezTo>
                  <a:pt x="2059" y="8825"/>
                  <a:pt x="4395" y="17736"/>
                  <a:pt x="8448" y="2584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35" name="Shape 235"/>
          <p:cNvSpPr/>
          <p:nvPr/>
        </p:nvSpPr>
        <p:spPr>
          <a:xfrm>
            <a:off x="749083" y="3658569"/>
            <a:ext cx="329035" cy="158900"/>
          </a:xfrm>
          <a:custGeom>
            <a:pathLst>
              <a:path extrusionOk="0" h="9939" w="18387">
                <a:moveTo>
                  <a:pt x="18387" y="9939"/>
                </a:moveTo>
                <a:cubicBezTo>
                  <a:pt x="12033" y="7080"/>
                  <a:pt x="4926" y="492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36" name="Shape 236"/>
          <p:cNvSpPr/>
          <p:nvPr/>
        </p:nvSpPr>
        <p:spPr>
          <a:xfrm>
            <a:off x="1086987" y="3666515"/>
            <a:ext cx="329035" cy="150954"/>
          </a:xfrm>
          <a:custGeom>
            <a:pathLst>
              <a:path extrusionOk="0" h="9442" w="18387">
                <a:moveTo>
                  <a:pt x="0" y="9442"/>
                </a:moveTo>
                <a:cubicBezTo>
                  <a:pt x="6647" y="7630"/>
                  <a:pt x="12225" y="3082"/>
                  <a:pt x="18387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37" name="Shape 237"/>
          <p:cNvSpPr/>
          <p:nvPr/>
        </p:nvSpPr>
        <p:spPr>
          <a:xfrm>
            <a:off x="962501" y="3372526"/>
            <a:ext cx="133389" cy="27706"/>
          </a:xfrm>
          <a:custGeom>
            <a:pathLst>
              <a:path extrusionOk="0" h="1733" w="7454">
                <a:moveTo>
                  <a:pt x="0" y="0"/>
                </a:moveTo>
                <a:cubicBezTo>
                  <a:pt x="1378" y="2067"/>
                  <a:pt x="7454" y="2484"/>
                  <a:pt x="7454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38" name="Shape 238"/>
          <p:cNvSpPr/>
          <p:nvPr/>
        </p:nvSpPr>
        <p:spPr>
          <a:xfrm>
            <a:off x="944124" y="3273458"/>
            <a:ext cx="35700" cy="276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1053204" y="3273458"/>
            <a:ext cx="35700" cy="276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1189554" y="3284059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1189554" y="3235324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1135014" y="3186590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1135014" y="3137855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1080474" y="3089121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1025934" y="3089121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971394" y="3089121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1189554" y="3332793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916854" y="3089121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862314" y="3089121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807774" y="3137855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807774" y="3186590"/>
            <a:ext cx="81900" cy="63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/>
        </p:nvSpPr>
        <p:spPr>
          <a:xfrm rot="-2092403">
            <a:off x="1797404" y="2661588"/>
            <a:ext cx="1543117" cy="185335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 txBox="1"/>
          <p:nvPr/>
        </p:nvSpPr>
        <p:spPr>
          <a:xfrm>
            <a:off x="750600" y="2671225"/>
            <a:ext cx="9039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7283499" y="3102522"/>
            <a:ext cx="379297" cy="453675"/>
          </a:xfrm>
          <a:custGeom>
            <a:pathLst>
              <a:path extrusionOk="0" h="23129" w="21931">
                <a:moveTo>
                  <a:pt x="17685" y="2292"/>
                </a:moveTo>
                <a:cubicBezTo>
                  <a:pt x="13185" y="2292"/>
                  <a:pt x="8083" y="-1584"/>
                  <a:pt x="4268" y="801"/>
                </a:cubicBezTo>
                <a:cubicBezTo>
                  <a:pt x="-1357" y="4317"/>
                  <a:pt x="-1043" y="15641"/>
                  <a:pt x="3274" y="20679"/>
                </a:cubicBezTo>
                <a:cubicBezTo>
                  <a:pt x="6872" y="24876"/>
                  <a:pt x="17199" y="23138"/>
                  <a:pt x="19673" y="18194"/>
                </a:cubicBezTo>
                <a:cubicBezTo>
                  <a:pt x="21457" y="14625"/>
                  <a:pt x="23061" y="9457"/>
                  <a:pt x="20667" y="6267"/>
                </a:cubicBezTo>
                <a:cubicBezTo>
                  <a:pt x="19672" y="4942"/>
                  <a:pt x="17685" y="3948"/>
                  <a:pt x="17685" y="229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55" name="Shape 255"/>
          <p:cNvSpPr/>
          <p:nvPr/>
        </p:nvSpPr>
        <p:spPr>
          <a:xfrm>
            <a:off x="7469053" y="3576371"/>
            <a:ext cx="8596" cy="828557"/>
          </a:xfrm>
          <a:custGeom>
            <a:pathLst>
              <a:path extrusionOk="0" h="42241" w="497">
                <a:moveTo>
                  <a:pt x="497" y="42241"/>
                </a:moveTo>
                <a:cubicBezTo>
                  <a:pt x="497" y="28159"/>
                  <a:pt x="0" y="14081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56" name="Shape 256"/>
          <p:cNvSpPr/>
          <p:nvPr/>
        </p:nvSpPr>
        <p:spPr>
          <a:xfrm>
            <a:off x="7288552" y="4414648"/>
            <a:ext cx="189086" cy="321686"/>
          </a:xfrm>
          <a:custGeom>
            <a:pathLst>
              <a:path extrusionOk="0" h="16400" w="10933">
                <a:moveTo>
                  <a:pt x="10933" y="0"/>
                </a:moveTo>
                <a:cubicBezTo>
                  <a:pt x="5988" y="4326"/>
                  <a:pt x="2938" y="10523"/>
                  <a:pt x="0" y="1640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57" name="Shape 257"/>
          <p:cNvSpPr/>
          <p:nvPr/>
        </p:nvSpPr>
        <p:spPr>
          <a:xfrm>
            <a:off x="7512034" y="4404899"/>
            <a:ext cx="137513" cy="331435"/>
          </a:xfrm>
          <a:custGeom>
            <a:pathLst>
              <a:path extrusionOk="0" h="16897" w="7951">
                <a:moveTo>
                  <a:pt x="0" y="0"/>
                </a:moveTo>
                <a:cubicBezTo>
                  <a:pt x="3299" y="5278"/>
                  <a:pt x="5167" y="11329"/>
                  <a:pt x="7951" y="16897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58" name="Shape 258"/>
          <p:cNvSpPr/>
          <p:nvPr/>
        </p:nvSpPr>
        <p:spPr>
          <a:xfrm>
            <a:off x="7236975" y="3703080"/>
            <a:ext cx="249256" cy="214451"/>
          </a:xfrm>
          <a:custGeom>
            <a:pathLst>
              <a:path extrusionOk="0" h="10933" w="14412">
                <a:moveTo>
                  <a:pt x="14412" y="10933"/>
                </a:moveTo>
                <a:cubicBezTo>
                  <a:pt x="8636" y="9200"/>
                  <a:pt x="5393" y="269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59" name="Shape 259"/>
          <p:cNvSpPr/>
          <p:nvPr/>
        </p:nvSpPr>
        <p:spPr>
          <a:xfrm>
            <a:off x="7477649" y="3664086"/>
            <a:ext cx="309408" cy="233948"/>
          </a:xfrm>
          <a:custGeom>
            <a:pathLst>
              <a:path extrusionOk="0" h="11927" w="17890">
                <a:moveTo>
                  <a:pt x="0" y="11927"/>
                </a:moveTo>
                <a:cubicBezTo>
                  <a:pt x="7145" y="11377"/>
                  <a:pt x="14684" y="6410"/>
                  <a:pt x="1789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60" name="Shape 260"/>
          <p:cNvSpPr/>
          <p:nvPr/>
        </p:nvSpPr>
        <p:spPr>
          <a:xfrm>
            <a:off x="7400284" y="3391173"/>
            <a:ext cx="120339" cy="46801"/>
          </a:xfrm>
          <a:custGeom>
            <a:pathLst>
              <a:path extrusionOk="0" h="2386" w="6958">
                <a:moveTo>
                  <a:pt x="6958" y="1988"/>
                </a:moveTo>
                <a:cubicBezTo>
                  <a:pt x="4617" y="2572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61" name="Shape 261"/>
          <p:cNvSpPr/>
          <p:nvPr/>
        </p:nvSpPr>
        <p:spPr>
          <a:xfrm>
            <a:off x="7370500" y="3240398"/>
            <a:ext cx="34500" cy="339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7528655" y="3240398"/>
            <a:ext cx="34500" cy="339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 txBox="1"/>
          <p:nvPr/>
        </p:nvSpPr>
        <p:spPr>
          <a:xfrm rot="-2024802">
            <a:off x="1642542" y="2166356"/>
            <a:ext cx="1346840" cy="4477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send Bob $100</a:t>
            </a:r>
            <a:endParaRPr/>
          </a:p>
        </p:txBody>
      </p:sp>
      <p:sp>
        <p:nvSpPr>
          <p:cNvPr id="264" name="Shape 264"/>
          <p:cNvSpPr/>
          <p:nvPr/>
        </p:nvSpPr>
        <p:spPr>
          <a:xfrm rot="1708412">
            <a:off x="5427449" y="2661555"/>
            <a:ext cx="1542938" cy="185388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 txBox="1"/>
          <p:nvPr/>
        </p:nvSpPr>
        <p:spPr>
          <a:xfrm rot="1801883">
            <a:off x="5771912" y="2114982"/>
            <a:ext cx="1346922" cy="4477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Bob, you now have $100</a:t>
            </a:r>
            <a:endParaRPr/>
          </a:p>
        </p:txBody>
      </p:sp>
      <p:sp>
        <p:nvSpPr>
          <p:cNvPr id="266" name="Shape 266"/>
          <p:cNvSpPr txBox="1"/>
          <p:nvPr/>
        </p:nvSpPr>
        <p:spPr>
          <a:xfrm>
            <a:off x="7170150" y="2657750"/>
            <a:ext cx="9039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575" y="1125325"/>
            <a:ext cx="1649488" cy="164948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/>
          <p:nvPr/>
        </p:nvSpPr>
        <p:spPr>
          <a:xfrm>
            <a:off x="7607650" y="2515925"/>
            <a:ext cx="678000" cy="636900"/>
          </a:xfrm>
          <a:prstGeom prst="wedgeEllipseCallout">
            <a:avLst>
              <a:gd fmla="val -39583" name="adj1"/>
              <a:gd fmla="val 5707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 txBox="1"/>
          <p:nvPr/>
        </p:nvSpPr>
        <p:spPr>
          <a:xfrm>
            <a:off x="7522037" y="2607540"/>
            <a:ext cx="8595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yay!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450" y="2176104"/>
            <a:ext cx="3880210" cy="1970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/>
          <p:nvPr/>
        </p:nvSpPr>
        <p:spPr>
          <a:xfrm>
            <a:off x="4597653" y="2310540"/>
            <a:ext cx="191441" cy="165642"/>
          </a:xfrm>
          <a:custGeom>
            <a:pathLst>
              <a:path extrusionOk="0" h="20145" w="19947">
                <a:moveTo>
                  <a:pt x="15402" y="1698"/>
                </a:moveTo>
                <a:cubicBezTo>
                  <a:pt x="10595" y="1698"/>
                  <a:pt x="2883" y="-2223"/>
                  <a:pt x="990" y="2195"/>
                </a:cubicBezTo>
                <a:cubicBezTo>
                  <a:pt x="-1322" y="7590"/>
                  <a:pt x="709" y="16465"/>
                  <a:pt x="5960" y="19091"/>
                </a:cubicBezTo>
                <a:cubicBezTo>
                  <a:pt x="9564" y="20893"/>
                  <a:pt x="15467" y="20327"/>
                  <a:pt x="17887" y="17104"/>
                </a:cubicBezTo>
                <a:cubicBezTo>
                  <a:pt x="21009" y="12943"/>
                  <a:pt x="20603" y="1698"/>
                  <a:pt x="15402" y="169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76" name="Shape 276"/>
          <p:cNvSpPr/>
          <p:nvPr/>
        </p:nvSpPr>
        <p:spPr>
          <a:xfrm>
            <a:off x="4702543" y="2467542"/>
            <a:ext cx="19080" cy="412712"/>
          </a:xfrm>
          <a:custGeom>
            <a:pathLst>
              <a:path extrusionOk="0" h="50193" w="1988">
                <a:moveTo>
                  <a:pt x="1988" y="50193"/>
                </a:moveTo>
                <a:cubicBezTo>
                  <a:pt x="1988" y="33448"/>
                  <a:pt x="0" y="16744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77" name="Shape 277"/>
          <p:cNvSpPr/>
          <p:nvPr/>
        </p:nvSpPr>
        <p:spPr>
          <a:xfrm>
            <a:off x="4592845" y="2884405"/>
            <a:ext cx="143089" cy="224746"/>
          </a:xfrm>
          <a:custGeom>
            <a:pathLst>
              <a:path extrusionOk="0" h="27333" w="14909">
                <a:moveTo>
                  <a:pt x="14909" y="0"/>
                </a:moveTo>
                <a:cubicBezTo>
                  <a:pt x="10267" y="9282"/>
                  <a:pt x="4641" y="18050"/>
                  <a:pt x="0" y="27333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78" name="Shape 278"/>
          <p:cNvSpPr/>
          <p:nvPr/>
        </p:nvSpPr>
        <p:spPr>
          <a:xfrm>
            <a:off x="4745472" y="2884405"/>
            <a:ext cx="81080" cy="212486"/>
          </a:xfrm>
          <a:custGeom>
            <a:pathLst>
              <a:path extrusionOk="0" h="25842" w="8448">
                <a:moveTo>
                  <a:pt x="0" y="0"/>
                </a:moveTo>
                <a:cubicBezTo>
                  <a:pt x="2059" y="8825"/>
                  <a:pt x="4395" y="17736"/>
                  <a:pt x="8448" y="2584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79" name="Shape 279"/>
          <p:cNvSpPr/>
          <p:nvPr/>
        </p:nvSpPr>
        <p:spPr>
          <a:xfrm>
            <a:off x="4549926" y="2569714"/>
            <a:ext cx="176469" cy="81723"/>
          </a:xfrm>
          <a:custGeom>
            <a:pathLst>
              <a:path extrusionOk="0" h="9939" w="18387">
                <a:moveTo>
                  <a:pt x="18387" y="9939"/>
                </a:moveTo>
                <a:cubicBezTo>
                  <a:pt x="12033" y="7080"/>
                  <a:pt x="4926" y="492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80" name="Shape 280"/>
          <p:cNvSpPr/>
          <p:nvPr/>
        </p:nvSpPr>
        <p:spPr>
          <a:xfrm>
            <a:off x="4731162" y="2573801"/>
            <a:ext cx="176469" cy="77637"/>
          </a:xfrm>
          <a:custGeom>
            <a:pathLst>
              <a:path extrusionOk="0" h="9442" w="18387">
                <a:moveTo>
                  <a:pt x="0" y="9442"/>
                </a:moveTo>
                <a:cubicBezTo>
                  <a:pt x="6647" y="7630"/>
                  <a:pt x="12225" y="3082"/>
                  <a:pt x="18387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81" name="Shape 281"/>
          <p:cNvSpPr/>
          <p:nvPr/>
        </p:nvSpPr>
        <p:spPr>
          <a:xfrm>
            <a:off x="4664394" y="2422591"/>
            <a:ext cx="71540" cy="14250"/>
          </a:xfrm>
          <a:custGeom>
            <a:pathLst>
              <a:path extrusionOk="0" h="1733" w="7454">
                <a:moveTo>
                  <a:pt x="0" y="0"/>
                </a:moveTo>
                <a:cubicBezTo>
                  <a:pt x="1378" y="2067"/>
                  <a:pt x="7454" y="2484"/>
                  <a:pt x="7454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82" name="Shape 282"/>
          <p:cNvSpPr/>
          <p:nvPr/>
        </p:nvSpPr>
        <p:spPr>
          <a:xfrm>
            <a:off x="4654537" y="2371636"/>
            <a:ext cx="18900" cy="141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4713043" y="2371636"/>
            <a:ext cx="18900" cy="141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4786175" y="2377089"/>
            <a:ext cx="44100" cy="32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4786175" y="2352023"/>
            <a:ext cx="44100" cy="32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4756922" y="2326957"/>
            <a:ext cx="44100" cy="32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4756922" y="2301891"/>
            <a:ext cx="44100" cy="32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4727669" y="2276824"/>
            <a:ext cx="44100" cy="32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4698416" y="2276824"/>
            <a:ext cx="44100" cy="32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4669163" y="2276824"/>
            <a:ext cx="44100" cy="32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4786175" y="2402155"/>
            <a:ext cx="44100" cy="32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4639911" y="2276824"/>
            <a:ext cx="44100" cy="32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4610658" y="2276824"/>
            <a:ext cx="44100" cy="32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4581405" y="2301891"/>
            <a:ext cx="44100" cy="32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4581405" y="2326957"/>
            <a:ext cx="44100" cy="32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7132251" y="3082974"/>
            <a:ext cx="293930" cy="237246"/>
          </a:xfrm>
          <a:custGeom>
            <a:pathLst>
              <a:path extrusionOk="0" h="23129" w="21931">
                <a:moveTo>
                  <a:pt x="17685" y="2292"/>
                </a:moveTo>
                <a:cubicBezTo>
                  <a:pt x="13185" y="2292"/>
                  <a:pt x="8083" y="-1584"/>
                  <a:pt x="4268" y="801"/>
                </a:cubicBezTo>
                <a:cubicBezTo>
                  <a:pt x="-1357" y="4317"/>
                  <a:pt x="-1043" y="15641"/>
                  <a:pt x="3274" y="20679"/>
                </a:cubicBezTo>
                <a:cubicBezTo>
                  <a:pt x="6872" y="24876"/>
                  <a:pt x="17199" y="23138"/>
                  <a:pt x="19673" y="18194"/>
                </a:cubicBezTo>
                <a:cubicBezTo>
                  <a:pt x="21457" y="14625"/>
                  <a:pt x="23061" y="9457"/>
                  <a:pt x="20667" y="6267"/>
                </a:cubicBezTo>
                <a:cubicBezTo>
                  <a:pt x="19672" y="4942"/>
                  <a:pt x="17685" y="3948"/>
                  <a:pt x="17685" y="229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97" name="Shape 297"/>
          <p:cNvSpPr/>
          <p:nvPr/>
        </p:nvSpPr>
        <p:spPr>
          <a:xfrm>
            <a:off x="7276033" y="3330776"/>
            <a:ext cx="6661" cy="433287"/>
          </a:xfrm>
          <a:custGeom>
            <a:pathLst>
              <a:path extrusionOk="0" h="42241" w="497">
                <a:moveTo>
                  <a:pt x="497" y="42241"/>
                </a:moveTo>
                <a:cubicBezTo>
                  <a:pt x="497" y="28159"/>
                  <a:pt x="0" y="14081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98" name="Shape 298"/>
          <p:cNvSpPr/>
          <p:nvPr/>
        </p:nvSpPr>
        <p:spPr>
          <a:xfrm>
            <a:off x="7136166" y="3769158"/>
            <a:ext cx="146530" cy="168223"/>
          </a:xfrm>
          <a:custGeom>
            <a:pathLst>
              <a:path extrusionOk="0" h="16400" w="10933">
                <a:moveTo>
                  <a:pt x="10933" y="0"/>
                </a:moveTo>
                <a:cubicBezTo>
                  <a:pt x="5988" y="4326"/>
                  <a:pt x="2938" y="10523"/>
                  <a:pt x="0" y="1640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99" name="Shape 299"/>
          <p:cNvSpPr/>
          <p:nvPr/>
        </p:nvSpPr>
        <p:spPr>
          <a:xfrm>
            <a:off x="7309338" y="3764060"/>
            <a:ext cx="106563" cy="173321"/>
          </a:xfrm>
          <a:custGeom>
            <a:pathLst>
              <a:path extrusionOk="0" h="16897" w="7951">
                <a:moveTo>
                  <a:pt x="0" y="0"/>
                </a:moveTo>
                <a:cubicBezTo>
                  <a:pt x="3299" y="5278"/>
                  <a:pt x="5167" y="11329"/>
                  <a:pt x="7951" y="16897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00" name="Shape 300"/>
          <p:cNvSpPr/>
          <p:nvPr/>
        </p:nvSpPr>
        <p:spPr>
          <a:xfrm>
            <a:off x="7096200" y="3397039"/>
            <a:ext cx="193157" cy="112145"/>
          </a:xfrm>
          <a:custGeom>
            <a:pathLst>
              <a:path extrusionOk="0" h="10933" w="14412">
                <a:moveTo>
                  <a:pt x="14412" y="10933"/>
                </a:moveTo>
                <a:cubicBezTo>
                  <a:pt x="8636" y="9200"/>
                  <a:pt x="5393" y="269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01" name="Shape 301"/>
          <p:cNvSpPr/>
          <p:nvPr/>
        </p:nvSpPr>
        <p:spPr>
          <a:xfrm>
            <a:off x="7282694" y="3376647"/>
            <a:ext cx="239771" cy="122341"/>
          </a:xfrm>
          <a:custGeom>
            <a:pathLst>
              <a:path extrusionOk="0" h="11927" w="17890">
                <a:moveTo>
                  <a:pt x="0" y="11927"/>
                </a:moveTo>
                <a:cubicBezTo>
                  <a:pt x="7145" y="11377"/>
                  <a:pt x="14684" y="6410"/>
                  <a:pt x="1789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02" name="Shape 302"/>
          <p:cNvSpPr/>
          <p:nvPr/>
        </p:nvSpPr>
        <p:spPr>
          <a:xfrm>
            <a:off x="7222745" y="3233925"/>
            <a:ext cx="93255" cy="24474"/>
          </a:xfrm>
          <a:custGeom>
            <a:pathLst>
              <a:path extrusionOk="0" h="2386" w="6958">
                <a:moveTo>
                  <a:pt x="6958" y="1988"/>
                </a:moveTo>
                <a:cubicBezTo>
                  <a:pt x="4617" y="2572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03" name="Shape 303"/>
          <p:cNvSpPr/>
          <p:nvPr/>
        </p:nvSpPr>
        <p:spPr>
          <a:xfrm>
            <a:off x="7199666" y="3155077"/>
            <a:ext cx="27000" cy="177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7322217" y="3155077"/>
            <a:ext cx="27000" cy="177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/>
        </p:nvSpPr>
        <p:spPr>
          <a:xfrm rot="1384036">
            <a:off x="5048389" y="2866454"/>
            <a:ext cx="2045116" cy="185339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2236425" y="2008325"/>
            <a:ext cx="968400" cy="725700"/>
          </a:xfrm>
          <a:prstGeom prst="wedgeEllipseCallout">
            <a:avLst>
              <a:gd fmla="val -68182" name="adj1"/>
              <a:gd fmla="val 5341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2451625" y="2130325"/>
            <a:ext cx="8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Hey!</a:t>
            </a:r>
            <a:endParaRPr/>
          </a:p>
        </p:txBody>
      </p:sp>
      <p:pic>
        <p:nvPicPr>
          <p:cNvPr id="308" name="Shape 3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75" y="2431125"/>
            <a:ext cx="1773600" cy="17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</a:t>
            </a:r>
            <a:r>
              <a:rPr lang="en"/>
              <a:t> Bitcoin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2010 (Last Post by Satoshi Nakamoto)</a:t>
            </a:r>
            <a:endParaRPr/>
          </a:p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7"/>
            <a:ext cx="9144001" cy="96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2010-2013 (Software Growth, Mt. Gox Crash)</a:t>
            </a:r>
            <a:endParaRPr/>
          </a:p>
        </p:txBody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825" y="1294263"/>
            <a:ext cx="7430351" cy="3132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Shape 324"/>
          <p:cNvCxnSpPr/>
          <p:nvPr/>
        </p:nvCxnSpPr>
        <p:spPr>
          <a:xfrm flipH="1">
            <a:off x="4530125" y="1549500"/>
            <a:ext cx="1151400" cy="129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5" name="Shape 325"/>
          <p:cNvSpPr txBox="1"/>
          <p:nvPr/>
        </p:nvSpPr>
        <p:spPr>
          <a:xfrm>
            <a:off x="5778375" y="1253550"/>
            <a:ext cx="17754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Beginning of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Mt. Gox collapse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2013-Present (Too Many to Mention!)</a:t>
            </a:r>
            <a:endParaRPr/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675" y="1121203"/>
            <a:ext cx="4804220" cy="29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85021">
            <a:off x="232005" y="1518325"/>
            <a:ext cx="1920101" cy="25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8825" y="313275"/>
            <a:ext cx="2640375" cy="24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25093">
            <a:off x="6713268" y="3222118"/>
            <a:ext cx="1958215" cy="1958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Examples (bread wallet)</a:t>
            </a:r>
            <a:endParaRPr/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400" y="45575"/>
            <a:ext cx="13716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127" y="0"/>
            <a:ext cx="289774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68825"/>
            <a:ext cx="4175201" cy="445355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5168300" y="681050"/>
            <a:ext cx="3464100" cy="3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Alex Melville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Software Engineer @BitGo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World Traveler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github.com/Melvillian</a:t>
            </a:r>
            <a:endParaRPr sz="2400"/>
          </a:p>
        </p:txBody>
      </p:sp>
      <p:pic>
        <p:nvPicPr>
          <p:cNvPr id="65" name="Shape 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5248" y="4160325"/>
            <a:ext cx="790201" cy="44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127" y="0"/>
            <a:ext cx="289774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127" y="59275"/>
            <a:ext cx="289774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127" y="0"/>
            <a:ext cx="289774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127" y="0"/>
            <a:ext cx="289774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Bitcoin?</a:t>
            </a:r>
            <a:endParaRPr/>
          </a:p>
        </p:txBody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Bitcoin?</a:t>
            </a:r>
            <a:endParaRPr/>
          </a:p>
        </p:txBody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6000"/>
              <a:t>Bitcoin is about </a:t>
            </a:r>
            <a:r>
              <a:rPr b="1" lang="en" sz="6000"/>
              <a:t>Trust</a:t>
            </a:r>
            <a:endParaRPr b="1" sz="6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Bitcoin?</a:t>
            </a:r>
            <a:endParaRPr/>
          </a:p>
        </p:txBody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6000"/>
              <a:t>Bitcoin is about </a:t>
            </a:r>
            <a:r>
              <a:rPr b="1" lang="en" sz="6000"/>
              <a:t>Trust</a:t>
            </a:r>
            <a:endParaRPr b="1" sz="60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Let’s you send money to anyone on the planet (with an Internet connection) without a third-party (bank)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Bitcoin?</a:t>
            </a:r>
            <a:endParaRPr/>
          </a:p>
        </p:txBody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Ledger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Global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Decentralized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Append-Only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Cryptographic Security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Bitcoin?</a:t>
            </a:r>
            <a:endParaRPr/>
          </a:p>
        </p:txBody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Ledger</a:t>
            </a:r>
            <a:endParaRPr b="1"/>
          </a:p>
        </p:txBody>
      </p:sp>
      <p:pic>
        <p:nvPicPr>
          <p:cNvPr id="407" name="Shape 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600" y="1436899"/>
            <a:ext cx="5840075" cy="319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Bitcoin?</a:t>
            </a:r>
            <a:endParaRPr/>
          </a:p>
        </p:txBody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Ledger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Global</a:t>
            </a:r>
            <a:endParaRPr b="1"/>
          </a:p>
        </p:txBody>
      </p:sp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050" y="1152477"/>
            <a:ext cx="6542352" cy="35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Tonight</a:t>
            </a:r>
            <a:endParaRPr/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40 minute </a:t>
            </a:r>
            <a:r>
              <a:rPr b="1" lang="en" sz="2400"/>
              <a:t>intro</a:t>
            </a:r>
            <a:r>
              <a:rPr lang="en" sz="2400"/>
              <a:t> talk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5 minutes for questions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30 minute break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40 minute </a:t>
            </a:r>
            <a:r>
              <a:rPr b="1" lang="en" sz="2400"/>
              <a:t>technical</a:t>
            </a:r>
            <a:r>
              <a:rPr lang="en" sz="2400"/>
              <a:t> talk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5 minutes for questions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freedom!</a:t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Bitcoin?</a:t>
            </a:r>
            <a:endParaRPr/>
          </a:p>
        </p:txBody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Ledger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Global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Decentralized</a:t>
            </a:r>
            <a:endParaRPr b="1"/>
          </a:p>
        </p:txBody>
      </p:sp>
      <p:pic>
        <p:nvPicPr>
          <p:cNvPr id="421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025" y="1152475"/>
            <a:ext cx="5715000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Bitcoin?</a:t>
            </a:r>
            <a:endParaRPr/>
          </a:p>
        </p:txBody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Ledger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Global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Decentralized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Append-Only</a:t>
            </a:r>
            <a:endParaRPr b="1"/>
          </a:p>
        </p:txBody>
      </p:sp>
      <p:sp>
        <p:nvSpPr>
          <p:cNvPr id="428" name="Shape 428"/>
          <p:cNvSpPr/>
          <p:nvPr/>
        </p:nvSpPr>
        <p:spPr>
          <a:xfrm>
            <a:off x="4710975" y="3402175"/>
            <a:ext cx="724500" cy="858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9" name="Shape 429"/>
          <p:cNvCxnSpPr/>
          <p:nvPr/>
        </p:nvCxnSpPr>
        <p:spPr>
          <a:xfrm rot="10800000">
            <a:off x="5057622" y="4231750"/>
            <a:ext cx="0" cy="75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30" name="Shape 430"/>
          <p:cNvSpPr txBox="1"/>
          <p:nvPr/>
        </p:nvSpPr>
        <p:spPr>
          <a:xfrm>
            <a:off x="4710975" y="3508264"/>
            <a:ext cx="7245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Block #1</a:t>
            </a: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Bitcoin?</a:t>
            </a:r>
            <a:endParaRPr/>
          </a:p>
        </p:txBody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Ledger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Global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Decentralized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Append-Only</a:t>
            </a:r>
            <a:endParaRPr b="1"/>
          </a:p>
        </p:txBody>
      </p:sp>
      <p:sp>
        <p:nvSpPr>
          <p:cNvPr id="437" name="Shape 437"/>
          <p:cNvSpPr/>
          <p:nvPr/>
        </p:nvSpPr>
        <p:spPr>
          <a:xfrm>
            <a:off x="4710975" y="3402175"/>
            <a:ext cx="724500" cy="858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4710975" y="1780334"/>
            <a:ext cx="724500" cy="87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9" name="Shape 439"/>
          <p:cNvCxnSpPr/>
          <p:nvPr/>
        </p:nvCxnSpPr>
        <p:spPr>
          <a:xfrm rot="10800000">
            <a:off x="5057622" y="4231750"/>
            <a:ext cx="0" cy="75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0" name="Shape 440"/>
          <p:cNvCxnSpPr/>
          <p:nvPr/>
        </p:nvCxnSpPr>
        <p:spPr>
          <a:xfrm rot="10800000">
            <a:off x="5057645" y="2638598"/>
            <a:ext cx="0" cy="769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41" name="Shape 441"/>
          <p:cNvSpPr txBox="1"/>
          <p:nvPr/>
        </p:nvSpPr>
        <p:spPr>
          <a:xfrm>
            <a:off x="4710975" y="3508264"/>
            <a:ext cx="7245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Block #1</a:t>
            </a:r>
            <a:endParaRPr sz="1000"/>
          </a:p>
        </p:txBody>
      </p:sp>
      <p:sp>
        <p:nvSpPr>
          <p:cNvPr id="442" name="Shape 442"/>
          <p:cNvSpPr txBox="1"/>
          <p:nvPr/>
        </p:nvSpPr>
        <p:spPr>
          <a:xfrm>
            <a:off x="4710975" y="1882695"/>
            <a:ext cx="724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Block #2</a:t>
            </a: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Bitcoin?</a:t>
            </a:r>
            <a:endParaRPr/>
          </a:p>
        </p:txBody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Ledger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Global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Decentralized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Append-Only</a:t>
            </a:r>
            <a:endParaRPr b="1"/>
          </a:p>
        </p:txBody>
      </p:sp>
      <p:sp>
        <p:nvSpPr>
          <p:cNvPr id="449" name="Shape 449"/>
          <p:cNvSpPr/>
          <p:nvPr/>
        </p:nvSpPr>
        <p:spPr>
          <a:xfrm>
            <a:off x="4710975" y="3402175"/>
            <a:ext cx="724500" cy="858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4710975" y="1780334"/>
            <a:ext cx="724500" cy="87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1" name="Shape 451"/>
          <p:cNvCxnSpPr/>
          <p:nvPr/>
        </p:nvCxnSpPr>
        <p:spPr>
          <a:xfrm rot="10800000">
            <a:off x="5057622" y="4231750"/>
            <a:ext cx="0" cy="75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52" name="Shape 452"/>
          <p:cNvCxnSpPr/>
          <p:nvPr/>
        </p:nvCxnSpPr>
        <p:spPr>
          <a:xfrm rot="10800000">
            <a:off x="5057645" y="2638598"/>
            <a:ext cx="0" cy="769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3" name="Shape 453"/>
          <p:cNvSpPr/>
          <p:nvPr/>
        </p:nvSpPr>
        <p:spPr>
          <a:xfrm>
            <a:off x="4710975" y="148923"/>
            <a:ext cx="724500" cy="87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4" name="Shape 454"/>
          <p:cNvCxnSpPr/>
          <p:nvPr/>
        </p:nvCxnSpPr>
        <p:spPr>
          <a:xfrm rot="10800000">
            <a:off x="5057645" y="1007187"/>
            <a:ext cx="0" cy="769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lg" w="lg" type="none"/>
            <a:tailEnd len="lg" w="lg" type="triangle"/>
          </a:ln>
        </p:spPr>
      </p:cxnSp>
      <p:sp>
        <p:nvSpPr>
          <p:cNvPr id="455" name="Shape 455"/>
          <p:cNvSpPr txBox="1"/>
          <p:nvPr/>
        </p:nvSpPr>
        <p:spPr>
          <a:xfrm>
            <a:off x="4710975" y="3508264"/>
            <a:ext cx="7245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Block #1</a:t>
            </a:r>
            <a:endParaRPr sz="1000"/>
          </a:p>
        </p:txBody>
      </p:sp>
      <p:sp>
        <p:nvSpPr>
          <p:cNvPr id="456" name="Shape 456"/>
          <p:cNvSpPr txBox="1"/>
          <p:nvPr/>
        </p:nvSpPr>
        <p:spPr>
          <a:xfrm>
            <a:off x="4710975" y="1882695"/>
            <a:ext cx="724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Block #2</a:t>
            </a:r>
            <a:endParaRPr sz="1000"/>
          </a:p>
        </p:txBody>
      </p:sp>
      <p:sp>
        <p:nvSpPr>
          <p:cNvPr id="457" name="Shape 457"/>
          <p:cNvSpPr txBox="1"/>
          <p:nvPr/>
        </p:nvSpPr>
        <p:spPr>
          <a:xfrm>
            <a:off x="4710975" y="241421"/>
            <a:ext cx="724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Block #3</a:t>
            </a: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Bitcoin?</a:t>
            </a:r>
            <a:endParaRPr/>
          </a:p>
        </p:txBody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Ledger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Global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Decentralized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Append-Only</a:t>
            </a:r>
            <a:endParaRPr b="1"/>
          </a:p>
        </p:txBody>
      </p:sp>
      <p:sp>
        <p:nvSpPr>
          <p:cNvPr id="464" name="Shape 464"/>
          <p:cNvSpPr/>
          <p:nvPr/>
        </p:nvSpPr>
        <p:spPr>
          <a:xfrm>
            <a:off x="4710975" y="3402175"/>
            <a:ext cx="724500" cy="858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5" name="Shape 465"/>
          <p:cNvCxnSpPr/>
          <p:nvPr/>
        </p:nvCxnSpPr>
        <p:spPr>
          <a:xfrm rot="10800000">
            <a:off x="5057622" y="4231750"/>
            <a:ext cx="0" cy="75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66" name="Shape 466"/>
          <p:cNvSpPr txBox="1"/>
          <p:nvPr/>
        </p:nvSpPr>
        <p:spPr>
          <a:xfrm>
            <a:off x="4710975" y="3508264"/>
            <a:ext cx="7245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Block #1</a:t>
            </a:r>
            <a:endParaRPr sz="1000"/>
          </a:p>
        </p:txBody>
      </p:sp>
      <p:sp>
        <p:nvSpPr>
          <p:cNvPr id="467" name="Shape 467"/>
          <p:cNvSpPr/>
          <p:nvPr/>
        </p:nvSpPr>
        <p:spPr>
          <a:xfrm>
            <a:off x="3400575" y="1409625"/>
            <a:ext cx="3314100" cy="36174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Bitcoin?</a:t>
            </a:r>
            <a:endParaRPr/>
          </a:p>
        </p:txBody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Ledger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Global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Decentralized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Append-Only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Cryptographic Security</a:t>
            </a:r>
            <a:endParaRPr b="1"/>
          </a:p>
        </p:txBody>
      </p:sp>
      <p:pic>
        <p:nvPicPr>
          <p:cNvPr id="474" name="Shape 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225" y="238076"/>
            <a:ext cx="2430666" cy="229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Shape 4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950" y="2999125"/>
            <a:ext cx="4054948" cy="2027474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 txBox="1"/>
          <p:nvPr/>
        </p:nvSpPr>
        <p:spPr>
          <a:xfrm>
            <a:off x="4120850" y="1144825"/>
            <a:ext cx="22383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Signatures</a:t>
            </a:r>
            <a:endParaRPr/>
          </a:p>
        </p:txBody>
      </p:sp>
      <p:sp>
        <p:nvSpPr>
          <p:cNvPr id="477" name="Shape 477"/>
          <p:cNvSpPr txBox="1"/>
          <p:nvPr/>
        </p:nvSpPr>
        <p:spPr>
          <a:xfrm>
            <a:off x="2749250" y="3811825"/>
            <a:ext cx="22383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Cryptographic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Functions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I Value Bitcoin?</a:t>
            </a:r>
            <a:endParaRPr/>
          </a:p>
        </p:txBody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I Value Bitcoin?</a:t>
            </a:r>
            <a:endParaRPr/>
          </a:p>
        </p:txBody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Tough Question</a:t>
            </a:r>
            <a:endParaRPr/>
          </a:p>
        </p:txBody>
      </p:sp>
      <p:pic>
        <p:nvPicPr>
          <p:cNvPr id="490" name="Shape 4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525" y="1296638"/>
            <a:ext cx="2424704" cy="181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I Value Bitcoin?</a:t>
            </a:r>
            <a:endParaRPr/>
          </a:p>
        </p:txBody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Tough Question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Attempt #1: Cost to secure the network (Miner cost)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I Value Bitcoin?</a:t>
            </a:r>
            <a:endParaRPr/>
          </a:p>
        </p:txBody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Tough Question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Attempt #1: Cost to secure the network (Miner </a:t>
            </a:r>
            <a:r>
              <a:rPr lang="en"/>
              <a:t>cost</a:t>
            </a:r>
            <a:r>
              <a:rPr lang="en"/>
              <a:t>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Attempt #2: What’s the value in being able to programmatically transact with anyone who has an Internet connection?</a:t>
            </a:r>
            <a:endParaRPr/>
          </a:p>
        </p:txBody>
      </p:sp>
      <p:pic>
        <p:nvPicPr>
          <p:cNvPr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825" y="3409975"/>
            <a:ext cx="2361151" cy="12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5400" y="3409975"/>
            <a:ext cx="2340703" cy="12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Shape 505"/>
          <p:cNvSpPr txBox="1"/>
          <p:nvPr/>
        </p:nvSpPr>
        <p:spPr>
          <a:xfrm>
            <a:off x="1474175" y="2905325"/>
            <a:ext cx="2087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Internet</a:t>
            </a:r>
            <a:endParaRPr/>
          </a:p>
        </p:txBody>
      </p:sp>
      <p:sp>
        <p:nvSpPr>
          <p:cNvPr id="506" name="Shape 506"/>
          <p:cNvSpPr txBox="1"/>
          <p:nvPr/>
        </p:nvSpPr>
        <p:spPr>
          <a:xfrm>
            <a:off x="5512775" y="2905325"/>
            <a:ext cx="2087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</a:t>
            </a:r>
            <a:r>
              <a:rPr lang="en"/>
              <a:t> Internet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Bitcoin</a:t>
            </a:r>
            <a:endParaRPr/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Short History of Bitcoin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Real World Examples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IS Bitcoin?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How Do I Value Bitcoin?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How It Works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Addresses, Blocks, Miners Developers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Done!</a:t>
            </a:r>
            <a:endParaRPr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I Value Bitcoin?</a:t>
            </a:r>
            <a:endParaRPr/>
          </a:p>
        </p:txBody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Tough Question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Attempt #1: Cost to secure the network (Miner cost)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Attempt #2: What’s the value in being able to programmatically transact with anyone who has an Internet connection?</a:t>
            </a:r>
            <a:endParaRPr/>
          </a:p>
        </p:txBody>
      </p:sp>
      <p:sp>
        <p:nvSpPr>
          <p:cNvPr id="513" name="Shape 513"/>
          <p:cNvSpPr txBox="1"/>
          <p:nvPr/>
        </p:nvSpPr>
        <p:spPr>
          <a:xfrm>
            <a:off x="1474175" y="2905325"/>
            <a:ext cx="2087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Bitcoin</a:t>
            </a:r>
            <a:endParaRPr/>
          </a:p>
        </p:txBody>
      </p:sp>
      <p:sp>
        <p:nvSpPr>
          <p:cNvPr id="514" name="Shape 514"/>
          <p:cNvSpPr txBox="1"/>
          <p:nvPr/>
        </p:nvSpPr>
        <p:spPr>
          <a:xfrm>
            <a:off x="5512775" y="2905325"/>
            <a:ext cx="2087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Bitcoin</a:t>
            </a:r>
            <a:endParaRPr/>
          </a:p>
        </p:txBody>
      </p:sp>
      <p:pic>
        <p:nvPicPr>
          <p:cNvPr id="515" name="Shape 5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310" y="3389627"/>
            <a:ext cx="2331850" cy="12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Shape 5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677" y="3407527"/>
            <a:ext cx="2314078" cy="121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 Stick Around For More On...</a:t>
            </a:r>
            <a:endParaRPr/>
          </a:p>
        </p:txBody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Blockchain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Cryptography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Miners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Addresses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Smart Contracts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 And More!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Usgovernmentspending.com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finance.google.com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https://cointelegraph.com/news/five-bitcoin-crashes-and-what-you-can-learn-from-them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Balaji Srinivasan “Bitcoin: A Overview”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I’m Here Tonight</a:t>
            </a:r>
            <a:endParaRPr/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We’re just getting started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Most exciting time to be in the cryptocurrency space is right now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Solving problems nobody has ever solved before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 love what I’m doing, and I want to share it with you so perhaps you can dive in and go from knowing nothing (like I did) to waking up each day thinking about what can I work on today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2066875"/>
            <a:ext cx="8520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200"/>
              <a:t>a story, a story...</a:t>
            </a:r>
            <a:endParaRPr sz="7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2008 (The Great Recession)</a:t>
            </a:r>
            <a:endParaRPr/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75" y="1152475"/>
            <a:ext cx="728084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2008 (The Great Recession)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725" y="1152475"/>
            <a:ext cx="5961300" cy="38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2009 (Birth of Bitcoin)</a:t>
            </a:r>
            <a:endParaRPr/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0142"/>
            <a:ext cx="9144000" cy="3688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